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Inter Bold" panose="020B0604020202020204" charset="0"/>
      <p:regular r:id="rId12"/>
    </p:embeddedFont>
    <p:embeddedFont>
      <p:font typeface="Trebuchet MS" panose="020B060302020202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  <p:embeddedFont>
      <p:font typeface="Calisto MT" panose="02040603050505030304" pitchFamily="18" charset="0"/>
      <p:regular r:id="rId18"/>
      <p:bold r:id="rId19"/>
      <p:italic r:id="rId20"/>
      <p:boldItalic r:id="rId21"/>
    </p:embeddedFont>
    <p:embeddedFont>
      <p:font typeface="Wingdings 2" panose="05020102010507070707" pitchFamily="18" charset="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6040" y="2654311"/>
            <a:ext cx="14160051" cy="2743202"/>
          </a:xfrm>
        </p:spPr>
        <p:txBody>
          <a:bodyPr anchor="b">
            <a:normAutofit/>
          </a:bodyPr>
          <a:lstStyle>
            <a:lvl1pPr algn="ctr">
              <a:defRPr sz="81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6040" y="5397509"/>
            <a:ext cx="14160051" cy="1574801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54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821711"/>
            <a:ext cx="15212699" cy="5725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847883"/>
            <a:ext cx="15532989" cy="815208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4024" y="1042514"/>
            <a:ext cx="14768019" cy="528850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30643" cy="1023708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8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2656"/>
            <a:ext cx="15530643" cy="5301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42770"/>
            <a:ext cx="15530645" cy="225273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5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9"/>
            <a:ext cx="13128449" cy="79912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56530"/>
            <a:ext cx="15530645" cy="22342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85900" y="132719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57074" y="439238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2108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2" y="3190414"/>
            <a:ext cx="15530645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77" y="6975834"/>
            <a:ext cx="15528299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31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0067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15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49858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49858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17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43" y="2727322"/>
            <a:ext cx="5009958" cy="2771777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00" y="2727322"/>
            <a:ext cx="5009958" cy="2771777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077" y="2727322"/>
            <a:ext cx="5009958" cy="277177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2" y="914400"/>
            <a:ext cx="15530645" cy="145567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527153" y="2908377"/>
            <a:ext cx="4638552" cy="240443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6720553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82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18615" y="2908641"/>
            <a:ext cx="4638552" cy="241224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153" y="6720551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0046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113547" y="2901648"/>
            <a:ext cx="4638552" cy="241094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49858" y="6720548"/>
            <a:ext cx="4951476" cy="1966253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50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67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74603" y="914399"/>
            <a:ext cx="3426731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4" y="914399"/>
            <a:ext cx="11875308" cy="777240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4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92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2641601"/>
            <a:ext cx="14385825" cy="2743220"/>
          </a:xfrm>
        </p:spPr>
        <p:txBody>
          <a:bodyPr anchor="b"/>
          <a:lstStyle>
            <a:lvl1pPr algn="ctr">
              <a:defRPr sz="6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5384819"/>
            <a:ext cx="14385825" cy="2260581"/>
          </a:xfrm>
        </p:spPr>
        <p:txBody>
          <a:bodyPr anchor="t"/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5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2598674"/>
            <a:ext cx="7590746" cy="608812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04339" y="2598674"/>
            <a:ext cx="7596998" cy="6088127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4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93" y="2601760"/>
            <a:ext cx="7633608" cy="6223154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28" y="2601760"/>
            <a:ext cx="7633608" cy="6223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808" y="2752881"/>
            <a:ext cx="7314516" cy="81732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808" y="3570206"/>
            <a:ext cx="7314516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42451" y="2752882"/>
            <a:ext cx="7342995" cy="817325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42451" y="3570206"/>
            <a:ext cx="7342995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2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7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3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5560334" cy="273287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3450" y="914400"/>
            <a:ext cx="9617886" cy="777240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47277"/>
            <a:ext cx="5560334" cy="503952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2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498" y="914400"/>
            <a:ext cx="5376249" cy="7807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885"/>
            <a:ext cx="8902424" cy="2744007"/>
          </a:xfrm>
        </p:spPr>
        <p:txBody>
          <a:bodyPr anchor="b">
            <a:noAutofit/>
          </a:bodyPr>
          <a:lstStyle>
            <a:lvl1pPr algn="ctr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3827" y="1145553"/>
            <a:ext cx="4913627" cy="736923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58891"/>
            <a:ext cx="8902424" cy="5064201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6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598674"/>
            <a:ext cx="15530643" cy="60881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3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720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080000" indent="-405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53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207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511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302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602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418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465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2238" y="2573982"/>
            <a:ext cx="9445526" cy="268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Система</a:t>
            </a: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5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оформления</a:t>
            </a: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5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заказа</a:t>
            </a: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в </a:t>
            </a:r>
            <a:r>
              <a:rPr lang="en-US" sz="5562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пиццерии</a:t>
            </a:r>
            <a:r>
              <a:rPr lang="en-US" sz="55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«Pizza Hut</a:t>
            </a:r>
            <a:r>
              <a:rPr lang="en-US" sz="55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»</a:t>
            </a:r>
            <a:endParaRPr lang="en-US" sz="55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2238" y="5599956"/>
            <a:ext cx="9445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Автоматизация приёма заказов и учёта продуктов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6372522"/>
            <a:ext cx="9445526" cy="41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Автор</a:t>
            </a:r>
            <a:r>
              <a:rPr lang="en-US" sz="2187" dirty="0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r>
              <a:rPr lang="ru-RU" sz="2187" dirty="0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Маджара Артем Игоревич</a:t>
            </a:r>
            <a:endParaRPr lang="en-US" sz="21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2075260"/>
            <a:ext cx="8030915" cy="914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Спасибо за внимание!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471119"/>
            <a:ext cx="16303526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Мы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всегда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рады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ответить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на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ваши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вопросы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0" y="0"/>
            <a:ext cx="18288000" cy="3544044"/>
            <a:chOff x="0" y="0"/>
            <a:chExt cx="24384000" cy="472539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" r="-1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33350" y="5966060"/>
            <a:ext cx="5245447" cy="3457872"/>
            <a:chOff x="0" y="0"/>
            <a:chExt cx="6993930" cy="46104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93890" cy="4610481"/>
            </a:xfrm>
            <a:custGeom>
              <a:avLst/>
              <a:gdLst/>
              <a:ahLst/>
              <a:cxnLst/>
              <a:rect l="l" t="t" r="r" b="b"/>
              <a:pathLst>
                <a:path w="6993890" h="461048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366641"/>
                  </a:lnTo>
                  <a:cubicBezTo>
                    <a:pt x="6993890" y="4501261"/>
                    <a:pt x="6884670" y="4610481"/>
                    <a:pt x="6750050" y="4610481"/>
                  </a:cubicBezTo>
                  <a:lnTo>
                    <a:pt x="243840" y="4610481"/>
                  </a:lnTo>
                  <a:cubicBezTo>
                    <a:pt x="109220" y="4610481"/>
                    <a:pt x="0" y="4501261"/>
                    <a:pt x="0" y="436664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313855" y="6655742"/>
            <a:ext cx="460221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3437"/>
              </a:lnSpc>
            </a:pPr>
            <a:r>
              <a:rPr lang="en-US" sz="275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Разработка и Реализация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3855" y="7202091"/>
            <a:ext cx="460221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Разработчик: </a:t>
            </a:r>
            <a:r>
              <a:rPr lang="ru-RU" sz="2187" dirty="0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Маджара Артём Игоревич </a:t>
            </a:r>
            <a:r>
              <a:rPr lang="en-US" sz="2187" dirty="0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Вклад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ru-RU" sz="2187" dirty="0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100% кода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641528" y="6001897"/>
            <a:ext cx="5245447" cy="3457872"/>
            <a:chOff x="0" y="0"/>
            <a:chExt cx="6993930" cy="46104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93890" cy="4610481"/>
            </a:xfrm>
            <a:custGeom>
              <a:avLst/>
              <a:gdLst/>
              <a:ahLst/>
              <a:cxnLst/>
              <a:rect l="l" t="t" r="r" b="b"/>
              <a:pathLst>
                <a:path w="6993890" h="461048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366641"/>
                  </a:lnTo>
                  <a:cubicBezTo>
                    <a:pt x="6993890" y="4501261"/>
                    <a:pt x="6884670" y="4610481"/>
                    <a:pt x="6750050" y="4610481"/>
                  </a:cubicBezTo>
                  <a:lnTo>
                    <a:pt x="243840" y="4610481"/>
                  </a:lnTo>
                  <a:cubicBezTo>
                    <a:pt x="109220" y="4610481"/>
                    <a:pt x="0" y="4501261"/>
                    <a:pt x="0" y="436664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5" name="TextBox 25"/>
          <p:cNvSpPr txBox="1"/>
          <p:nvPr/>
        </p:nvSpPr>
        <p:spPr>
          <a:xfrm>
            <a:off x="7900987" y="6655742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37"/>
              </a:lnSpc>
            </a:pPr>
            <a:r>
              <a:rPr lang="en-US" sz="275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Ключевые роли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42820" y="7226264"/>
            <a:ext cx="4214929" cy="133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3562"/>
              </a:lnSpc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Проектирование архитектуры, </a:t>
            </a:r>
            <a:r>
              <a:rPr lang="en-US" sz="2187" dirty="0" err="1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реализация</a:t>
            </a:r>
            <a:r>
              <a:rPr lang="en-US" sz="2187" dirty="0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бизнес-логики,тестирование</a:t>
            </a:r>
            <a:r>
              <a:rPr lang="ar-EG" sz="2187" dirty="0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  <a:rtl/>
              </a:rPr>
              <a:t>.</a:t>
            </a:r>
            <a:endParaRPr lang="ar-EG" sz="21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  <a:rtl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12050166" y="5966072"/>
            <a:ext cx="5245447" cy="3457872"/>
            <a:chOff x="0" y="0"/>
            <a:chExt cx="6993930" cy="461049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93890" cy="4610481"/>
            </a:xfrm>
            <a:custGeom>
              <a:avLst/>
              <a:gdLst/>
              <a:ahLst/>
              <a:cxnLst/>
              <a:rect l="l" t="t" r="r" b="b"/>
              <a:pathLst>
                <a:path w="6993890" h="461048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366641"/>
                  </a:lnTo>
                  <a:cubicBezTo>
                    <a:pt x="6993890" y="4501261"/>
                    <a:pt x="6884670" y="4610481"/>
                    <a:pt x="6750050" y="4610481"/>
                  </a:cubicBezTo>
                  <a:lnTo>
                    <a:pt x="243840" y="4610481"/>
                  </a:lnTo>
                  <a:cubicBezTo>
                    <a:pt x="109220" y="4610481"/>
                    <a:pt x="0" y="4501261"/>
                    <a:pt x="0" y="436664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13019783" y="6655742"/>
            <a:ext cx="3954215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437"/>
              </a:lnSpc>
            </a:pPr>
            <a:r>
              <a:rPr lang="en-US" sz="2750" b="1" dirty="0" err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Обоснование</a:t>
            </a:r>
            <a:r>
              <a:rPr lang="en-US" sz="2750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 проекта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71784" y="7202091"/>
            <a:ext cx="4602213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Проект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выполнен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единолично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для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отработки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навыков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Python: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работа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с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данными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валидация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функции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циклы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словари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0"/>
          <p:cNvGrpSpPr/>
          <p:nvPr/>
        </p:nvGrpSpPr>
        <p:grpSpPr>
          <a:xfrm>
            <a:off x="537077" y="3486746"/>
            <a:ext cx="9474101" cy="2883248"/>
            <a:chOff x="0" y="0"/>
            <a:chExt cx="12632135" cy="3844330"/>
          </a:xfrm>
        </p:grpSpPr>
        <p:sp>
          <p:nvSpPr>
            <p:cNvPr id="27" name="Freeform 11"/>
            <p:cNvSpPr/>
            <p:nvPr/>
          </p:nvSpPr>
          <p:spPr>
            <a:xfrm>
              <a:off x="19050" y="19050"/>
              <a:ext cx="12593955" cy="3806317"/>
            </a:xfrm>
            <a:custGeom>
              <a:avLst/>
              <a:gdLst/>
              <a:ahLst/>
              <a:cxnLst/>
              <a:rect l="l" t="t" r="r" b="b"/>
              <a:pathLst>
                <a:path w="12593955" h="3806317">
                  <a:moveTo>
                    <a:pt x="0" y="135001"/>
                  </a:moveTo>
                  <a:cubicBezTo>
                    <a:pt x="0" y="60452"/>
                    <a:pt x="60833" y="0"/>
                    <a:pt x="135890" y="0"/>
                  </a:cubicBezTo>
                  <a:lnTo>
                    <a:pt x="12458065" y="0"/>
                  </a:lnTo>
                  <a:cubicBezTo>
                    <a:pt x="12533122" y="0"/>
                    <a:pt x="12593955" y="60452"/>
                    <a:pt x="12593955" y="135001"/>
                  </a:cubicBezTo>
                  <a:lnTo>
                    <a:pt x="12593955" y="3671316"/>
                  </a:lnTo>
                  <a:cubicBezTo>
                    <a:pt x="12593955" y="3745865"/>
                    <a:pt x="12533122" y="3806317"/>
                    <a:pt x="12458065" y="3806317"/>
                  </a:cubicBezTo>
                  <a:lnTo>
                    <a:pt x="135890" y="3806317"/>
                  </a:lnTo>
                  <a:cubicBezTo>
                    <a:pt x="60833" y="3806317"/>
                    <a:pt x="0" y="3745865"/>
                    <a:pt x="0" y="367131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8" name="Freeform 12"/>
            <p:cNvSpPr/>
            <p:nvPr/>
          </p:nvSpPr>
          <p:spPr>
            <a:xfrm>
              <a:off x="0" y="0"/>
              <a:ext cx="12632055" cy="3844417"/>
            </a:xfrm>
            <a:custGeom>
              <a:avLst/>
              <a:gdLst/>
              <a:ahLst/>
              <a:cxnLst/>
              <a:rect l="l" t="t" r="r" b="b"/>
              <a:pathLst>
                <a:path w="12632055" h="3844417">
                  <a:moveTo>
                    <a:pt x="0" y="154051"/>
                  </a:moveTo>
                  <a:cubicBezTo>
                    <a:pt x="0" y="68834"/>
                    <a:pt x="69469" y="0"/>
                    <a:pt x="154940" y="0"/>
                  </a:cubicBezTo>
                  <a:lnTo>
                    <a:pt x="12477115" y="0"/>
                  </a:lnTo>
                  <a:lnTo>
                    <a:pt x="12477115" y="19050"/>
                  </a:lnTo>
                  <a:lnTo>
                    <a:pt x="12477115" y="0"/>
                  </a:lnTo>
                  <a:cubicBezTo>
                    <a:pt x="12562586" y="0"/>
                    <a:pt x="12632055" y="68834"/>
                    <a:pt x="12632055" y="154051"/>
                  </a:cubicBezTo>
                  <a:lnTo>
                    <a:pt x="12613005" y="154051"/>
                  </a:lnTo>
                  <a:lnTo>
                    <a:pt x="12632055" y="154051"/>
                  </a:lnTo>
                  <a:lnTo>
                    <a:pt x="12632055" y="3690366"/>
                  </a:lnTo>
                  <a:lnTo>
                    <a:pt x="12613005" y="3690366"/>
                  </a:lnTo>
                  <a:lnTo>
                    <a:pt x="12632055" y="3690366"/>
                  </a:lnTo>
                  <a:cubicBezTo>
                    <a:pt x="12632055" y="3775583"/>
                    <a:pt x="12562586" y="3844417"/>
                    <a:pt x="12477115" y="3844417"/>
                  </a:cubicBezTo>
                  <a:lnTo>
                    <a:pt x="12477115" y="3825367"/>
                  </a:lnTo>
                  <a:lnTo>
                    <a:pt x="12477115" y="3844417"/>
                  </a:lnTo>
                  <a:lnTo>
                    <a:pt x="154940" y="3844417"/>
                  </a:lnTo>
                  <a:lnTo>
                    <a:pt x="154940" y="3825367"/>
                  </a:lnTo>
                  <a:lnTo>
                    <a:pt x="154940" y="3844417"/>
                  </a:lnTo>
                  <a:cubicBezTo>
                    <a:pt x="69469" y="3844290"/>
                    <a:pt x="0" y="3775456"/>
                    <a:pt x="0" y="3690366"/>
                  </a:cubicBezTo>
                  <a:lnTo>
                    <a:pt x="0" y="154051"/>
                  </a:lnTo>
                  <a:lnTo>
                    <a:pt x="19050" y="154051"/>
                  </a:lnTo>
                  <a:lnTo>
                    <a:pt x="0" y="154051"/>
                  </a:lnTo>
                  <a:moveTo>
                    <a:pt x="38100" y="154051"/>
                  </a:moveTo>
                  <a:lnTo>
                    <a:pt x="38100" y="3690366"/>
                  </a:lnTo>
                  <a:lnTo>
                    <a:pt x="19050" y="3690366"/>
                  </a:lnTo>
                  <a:lnTo>
                    <a:pt x="38100" y="3690366"/>
                  </a:lnTo>
                  <a:cubicBezTo>
                    <a:pt x="38100" y="3754247"/>
                    <a:pt x="90297" y="3806317"/>
                    <a:pt x="154940" y="3806317"/>
                  </a:cubicBezTo>
                  <a:lnTo>
                    <a:pt x="12477115" y="3806317"/>
                  </a:lnTo>
                  <a:cubicBezTo>
                    <a:pt x="12541758" y="3806317"/>
                    <a:pt x="12593955" y="3754247"/>
                    <a:pt x="12593955" y="3690366"/>
                  </a:cubicBezTo>
                  <a:lnTo>
                    <a:pt x="12593955" y="154051"/>
                  </a:lnTo>
                  <a:cubicBezTo>
                    <a:pt x="12593955" y="90170"/>
                    <a:pt x="12541758" y="38100"/>
                    <a:pt x="12477115" y="38100"/>
                  </a:cubicBezTo>
                  <a:lnTo>
                    <a:pt x="154940" y="38100"/>
                  </a:lnTo>
                  <a:lnTo>
                    <a:pt x="154940" y="19050"/>
                  </a:lnTo>
                  <a:lnTo>
                    <a:pt x="154940" y="38100"/>
                  </a:lnTo>
                  <a:cubicBezTo>
                    <a:pt x="90297" y="38100"/>
                    <a:pt x="38100" y="90170"/>
                    <a:pt x="38100" y="154051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1429941" y="-2530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92238" y="2354312"/>
            <a:ext cx="9445526" cy="84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Создание</a:t>
            </a:r>
            <a:r>
              <a:rPr lang="en-US" sz="187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7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консольного</a:t>
            </a:r>
            <a:r>
              <a:rPr lang="en-US" sz="187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7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приложения</a:t>
            </a:r>
            <a:r>
              <a:rPr lang="en-US" sz="187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7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для</a:t>
            </a:r>
            <a:r>
              <a:rPr lang="en-US" sz="187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7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приёма</a:t>
            </a:r>
            <a:r>
              <a:rPr lang="en-US" sz="187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7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заказов</a:t>
            </a:r>
            <a:r>
              <a:rPr lang="en-US" sz="187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в </a:t>
            </a:r>
            <a:r>
              <a:rPr lang="en-US" sz="187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пиццерии</a:t>
            </a:r>
            <a:r>
              <a:rPr lang="en-US" sz="187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с </a:t>
            </a:r>
            <a:r>
              <a:rPr lang="en-US" sz="187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расширенным</a:t>
            </a:r>
            <a:r>
              <a:rPr lang="en-US" sz="187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874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функционалом</a:t>
            </a:r>
            <a:r>
              <a:rPr lang="en-US" sz="1874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20749" y="232671"/>
            <a:ext cx="9474101" cy="2883248"/>
            <a:chOff x="0" y="0"/>
            <a:chExt cx="12632135" cy="3844330"/>
          </a:xfrm>
        </p:grpSpPr>
        <p:sp>
          <p:nvSpPr>
            <p:cNvPr id="11" name="Freeform 11"/>
            <p:cNvSpPr/>
            <p:nvPr/>
          </p:nvSpPr>
          <p:spPr>
            <a:xfrm>
              <a:off x="19050" y="19050"/>
              <a:ext cx="12593955" cy="3806317"/>
            </a:xfrm>
            <a:custGeom>
              <a:avLst/>
              <a:gdLst/>
              <a:ahLst/>
              <a:cxnLst/>
              <a:rect l="l" t="t" r="r" b="b"/>
              <a:pathLst>
                <a:path w="12593955" h="3806317">
                  <a:moveTo>
                    <a:pt x="0" y="135001"/>
                  </a:moveTo>
                  <a:cubicBezTo>
                    <a:pt x="0" y="60452"/>
                    <a:pt x="60833" y="0"/>
                    <a:pt x="135890" y="0"/>
                  </a:cubicBezTo>
                  <a:lnTo>
                    <a:pt x="12458065" y="0"/>
                  </a:lnTo>
                  <a:cubicBezTo>
                    <a:pt x="12533122" y="0"/>
                    <a:pt x="12593955" y="60452"/>
                    <a:pt x="12593955" y="135001"/>
                  </a:cubicBezTo>
                  <a:lnTo>
                    <a:pt x="12593955" y="3671316"/>
                  </a:lnTo>
                  <a:cubicBezTo>
                    <a:pt x="12593955" y="3745865"/>
                    <a:pt x="12533122" y="3806317"/>
                    <a:pt x="12458065" y="3806317"/>
                  </a:cubicBezTo>
                  <a:lnTo>
                    <a:pt x="135890" y="3806317"/>
                  </a:lnTo>
                  <a:cubicBezTo>
                    <a:pt x="60833" y="3806317"/>
                    <a:pt x="0" y="3745865"/>
                    <a:pt x="0" y="367131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2632055" cy="3844417"/>
            </a:xfrm>
            <a:custGeom>
              <a:avLst/>
              <a:gdLst/>
              <a:ahLst/>
              <a:cxnLst/>
              <a:rect l="l" t="t" r="r" b="b"/>
              <a:pathLst>
                <a:path w="12632055" h="3844417">
                  <a:moveTo>
                    <a:pt x="0" y="154051"/>
                  </a:moveTo>
                  <a:cubicBezTo>
                    <a:pt x="0" y="68834"/>
                    <a:pt x="69469" y="0"/>
                    <a:pt x="154940" y="0"/>
                  </a:cubicBezTo>
                  <a:lnTo>
                    <a:pt x="12477115" y="0"/>
                  </a:lnTo>
                  <a:lnTo>
                    <a:pt x="12477115" y="19050"/>
                  </a:lnTo>
                  <a:lnTo>
                    <a:pt x="12477115" y="0"/>
                  </a:lnTo>
                  <a:cubicBezTo>
                    <a:pt x="12562586" y="0"/>
                    <a:pt x="12632055" y="68834"/>
                    <a:pt x="12632055" y="154051"/>
                  </a:cubicBezTo>
                  <a:lnTo>
                    <a:pt x="12613005" y="154051"/>
                  </a:lnTo>
                  <a:lnTo>
                    <a:pt x="12632055" y="154051"/>
                  </a:lnTo>
                  <a:lnTo>
                    <a:pt x="12632055" y="3690366"/>
                  </a:lnTo>
                  <a:lnTo>
                    <a:pt x="12613005" y="3690366"/>
                  </a:lnTo>
                  <a:lnTo>
                    <a:pt x="12632055" y="3690366"/>
                  </a:lnTo>
                  <a:cubicBezTo>
                    <a:pt x="12632055" y="3775583"/>
                    <a:pt x="12562586" y="3844417"/>
                    <a:pt x="12477115" y="3844417"/>
                  </a:cubicBezTo>
                  <a:lnTo>
                    <a:pt x="12477115" y="3825367"/>
                  </a:lnTo>
                  <a:lnTo>
                    <a:pt x="12477115" y="3844417"/>
                  </a:lnTo>
                  <a:lnTo>
                    <a:pt x="154940" y="3844417"/>
                  </a:lnTo>
                  <a:lnTo>
                    <a:pt x="154940" y="3825367"/>
                  </a:lnTo>
                  <a:lnTo>
                    <a:pt x="154940" y="3844417"/>
                  </a:lnTo>
                  <a:cubicBezTo>
                    <a:pt x="69469" y="3844290"/>
                    <a:pt x="0" y="3775456"/>
                    <a:pt x="0" y="3690366"/>
                  </a:cubicBezTo>
                  <a:lnTo>
                    <a:pt x="0" y="154051"/>
                  </a:lnTo>
                  <a:lnTo>
                    <a:pt x="19050" y="154051"/>
                  </a:lnTo>
                  <a:lnTo>
                    <a:pt x="0" y="154051"/>
                  </a:lnTo>
                  <a:moveTo>
                    <a:pt x="38100" y="154051"/>
                  </a:moveTo>
                  <a:lnTo>
                    <a:pt x="38100" y="3690366"/>
                  </a:lnTo>
                  <a:lnTo>
                    <a:pt x="19050" y="3690366"/>
                  </a:lnTo>
                  <a:lnTo>
                    <a:pt x="38100" y="3690366"/>
                  </a:lnTo>
                  <a:cubicBezTo>
                    <a:pt x="38100" y="3754247"/>
                    <a:pt x="90297" y="3806317"/>
                    <a:pt x="154940" y="3806317"/>
                  </a:cubicBezTo>
                  <a:lnTo>
                    <a:pt x="12477115" y="3806317"/>
                  </a:lnTo>
                  <a:cubicBezTo>
                    <a:pt x="12541758" y="3806317"/>
                    <a:pt x="12593955" y="3754247"/>
                    <a:pt x="12593955" y="3690366"/>
                  </a:cubicBezTo>
                  <a:lnTo>
                    <a:pt x="12593955" y="154051"/>
                  </a:lnTo>
                  <a:cubicBezTo>
                    <a:pt x="12593955" y="90170"/>
                    <a:pt x="12541758" y="38100"/>
                    <a:pt x="12477115" y="38100"/>
                  </a:cubicBezTo>
                  <a:lnTo>
                    <a:pt x="154940" y="38100"/>
                  </a:lnTo>
                  <a:lnTo>
                    <a:pt x="154940" y="19050"/>
                  </a:lnTo>
                  <a:lnTo>
                    <a:pt x="154940" y="38100"/>
                  </a:lnTo>
                  <a:cubicBezTo>
                    <a:pt x="90297" y="38100"/>
                    <a:pt x="38100" y="90170"/>
                    <a:pt x="38100" y="154051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261765" y="3722935"/>
            <a:ext cx="3012430" cy="34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Основная </a:t>
            </a:r>
            <a:r>
              <a:rPr lang="en-US" sz="2312" b="1" dirty="0" smtClean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Цель</a:t>
            </a:r>
            <a:endParaRPr lang="en-US" sz="2312" b="1" dirty="0">
              <a:solidFill>
                <a:srgbClr val="272525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61765" y="4186832"/>
            <a:ext cx="890647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Учёт возрастных ограничений (меню для взрослых/детей)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1765" y="4656535"/>
            <a:ext cx="890647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Контроль наличия ингредиентов на складе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1765" y="5126236"/>
            <a:ext cx="890647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Расчёт итоговой суммы заказа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1765" y="5595938"/>
            <a:ext cx="890647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Валидация контактных данных клиента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99140" y="6449934"/>
            <a:ext cx="9474101" cy="2883248"/>
            <a:chOff x="0" y="0"/>
            <a:chExt cx="12632135" cy="3844330"/>
          </a:xfrm>
        </p:grpSpPr>
        <p:sp>
          <p:nvSpPr>
            <p:cNvPr id="19" name="Freeform 19"/>
            <p:cNvSpPr/>
            <p:nvPr/>
          </p:nvSpPr>
          <p:spPr>
            <a:xfrm>
              <a:off x="19050" y="19050"/>
              <a:ext cx="12593955" cy="3806317"/>
            </a:xfrm>
            <a:custGeom>
              <a:avLst/>
              <a:gdLst/>
              <a:ahLst/>
              <a:cxnLst/>
              <a:rect l="l" t="t" r="r" b="b"/>
              <a:pathLst>
                <a:path w="12593955" h="3806317">
                  <a:moveTo>
                    <a:pt x="0" y="135001"/>
                  </a:moveTo>
                  <a:cubicBezTo>
                    <a:pt x="0" y="60452"/>
                    <a:pt x="60833" y="0"/>
                    <a:pt x="135890" y="0"/>
                  </a:cubicBezTo>
                  <a:lnTo>
                    <a:pt x="12458065" y="0"/>
                  </a:lnTo>
                  <a:cubicBezTo>
                    <a:pt x="12533122" y="0"/>
                    <a:pt x="12593955" y="60452"/>
                    <a:pt x="12593955" y="135001"/>
                  </a:cubicBezTo>
                  <a:lnTo>
                    <a:pt x="12593955" y="3671316"/>
                  </a:lnTo>
                  <a:cubicBezTo>
                    <a:pt x="12593955" y="3745865"/>
                    <a:pt x="12533122" y="3806317"/>
                    <a:pt x="12458065" y="3806317"/>
                  </a:cubicBezTo>
                  <a:lnTo>
                    <a:pt x="135890" y="3806317"/>
                  </a:lnTo>
                  <a:cubicBezTo>
                    <a:pt x="60833" y="3806317"/>
                    <a:pt x="0" y="3745865"/>
                    <a:pt x="0" y="367131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2632055" cy="3844417"/>
            </a:xfrm>
            <a:custGeom>
              <a:avLst/>
              <a:gdLst/>
              <a:ahLst/>
              <a:cxnLst/>
              <a:rect l="l" t="t" r="r" b="b"/>
              <a:pathLst>
                <a:path w="12632055" h="3844417">
                  <a:moveTo>
                    <a:pt x="0" y="154051"/>
                  </a:moveTo>
                  <a:cubicBezTo>
                    <a:pt x="0" y="68834"/>
                    <a:pt x="69469" y="0"/>
                    <a:pt x="154940" y="0"/>
                  </a:cubicBezTo>
                  <a:lnTo>
                    <a:pt x="12477115" y="0"/>
                  </a:lnTo>
                  <a:lnTo>
                    <a:pt x="12477115" y="19050"/>
                  </a:lnTo>
                  <a:lnTo>
                    <a:pt x="12477115" y="0"/>
                  </a:lnTo>
                  <a:cubicBezTo>
                    <a:pt x="12562586" y="0"/>
                    <a:pt x="12632055" y="68834"/>
                    <a:pt x="12632055" y="154051"/>
                  </a:cubicBezTo>
                  <a:lnTo>
                    <a:pt x="12613005" y="154051"/>
                  </a:lnTo>
                  <a:lnTo>
                    <a:pt x="12632055" y="154051"/>
                  </a:lnTo>
                  <a:lnTo>
                    <a:pt x="12632055" y="3690366"/>
                  </a:lnTo>
                  <a:lnTo>
                    <a:pt x="12613005" y="3690366"/>
                  </a:lnTo>
                  <a:lnTo>
                    <a:pt x="12632055" y="3690366"/>
                  </a:lnTo>
                  <a:cubicBezTo>
                    <a:pt x="12632055" y="3775583"/>
                    <a:pt x="12562586" y="3844417"/>
                    <a:pt x="12477115" y="3844417"/>
                  </a:cubicBezTo>
                  <a:lnTo>
                    <a:pt x="12477115" y="3825367"/>
                  </a:lnTo>
                  <a:lnTo>
                    <a:pt x="12477115" y="3844417"/>
                  </a:lnTo>
                  <a:lnTo>
                    <a:pt x="154940" y="3844417"/>
                  </a:lnTo>
                  <a:lnTo>
                    <a:pt x="154940" y="3825367"/>
                  </a:lnTo>
                  <a:lnTo>
                    <a:pt x="154940" y="3844417"/>
                  </a:lnTo>
                  <a:cubicBezTo>
                    <a:pt x="69469" y="3844290"/>
                    <a:pt x="0" y="3775456"/>
                    <a:pt x="0" y="3690366"/>
                  </a:cubicBezTo>
                  <a:lnTo>
                    <a:pt x="0" y="154051"/>
                  </a:lnTo>
                  <a:lnTo>
                    <a:pt x="19050" y="154051"/>
                  </a:lnTo>
                  <a:lnTo>
                    <a:pt x="0" y="154051"/>
                  </a:lnTo>
                  <a:moveTo>
                    <a:pt x="38100" y="154051"/>
                  </a:moveTo>
                  <a:lnTo>
                    <a:pt x="38100" y="3690366"/>
                  </a:lnTo>
                  <a:lnTo>
                    <a:pt x="19050" y="3690366"/>
                  </a:lnTo>
                  <a:lnTo>
                    <a:pt x="38100" y="3690366"/>
                  </a:lnTo>
                  <a:cubicBezTo>
                    <a:pt x="38100" y="3754247"/>
                    <a:pt x="90297" y="3806317"/>
                    <a:pt x="154940" y="3806317"/>
                  </a:cubicBezTo>
                  <a:lnTo>
                    <a:pt x="12477115" y="3806317"/>
                  </a:lnTo>
                  <a:cubicBezTo>
                    <a:pt x="12541758" y="3806317"/>
                    <a:pt x="12593955" y="3754247"/>
                    <a:pt x="12593955" y="3690366"/>
                  </a:cubicBezTo>
                  <a:lnTo>
                    <a:pt x="12593955" y="154051"/>
                  </a:lnTo>
                  <a:cubicBezTo>
                    <a:pt x="12593955" y="90170"/>
                    <a:pt x="12541758" y="38100"/>
                    <a:pt x="12477115" y="38100"/>
                  </a:cubicBezTo>
                  <a:lnTo>
                    <a:pt x="154940" y="38100"/>
                  </a:lnTo>
                  <a:lnTo>
                    <a:pt x="154940" y="19050"/>
                  </a:lnTo>
                  <a:lnTo>
                    <a:pt x="154940" y="38100"/>
                  </a:lnTo>
                  <a:cubicBezTo>
                    <a:pt x="90297" y="38100"/>
                    <a:pt x="38100" y="90170"/>
                    <a:pt x="38100" y="154051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261765" y="6818560"/>
            <a:ext cx="3996035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Конечная </a:t>
            </a:r>
            <a:r>
              <a:rPr lang="en-US" sz="2312" b="1" dirty="0" smtClean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Цель </a:t>
            </a:r>
            <a:r>
              <a:rPr lang="en-US" sz="2312" b="1" dirty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элементов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1765" y="7282458"/>
            <a:ext cx="890647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Меню:</a:t>
            </a: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широкий выбор пицц и напитков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1765" y="7752160"/>
            <a:ext cx="890647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Валидация:</a:t>
            </a: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предотвращение некорректного ввода данных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1765" y="8221861"/>
            <a:ext cx="890647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Учёт ингредиентов:</a:t>
            </a: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исключение заказов при нехватке продуктов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1765" y="8691562"/>
            <a:ext cx="8906470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Чек:</a:t>
            </a:r>
            <a:r>
              <a:rPr lang="en-US" sz="187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детальное отображение заказа и суммы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854571"/>
            <a:ext cx="9445526" cy="121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7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Цель </a:t>
            </a:r>
            <a:r>
              <a:rPr lang="en-US" sz="3749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проекта</a:t>
            </a:r>
            <a:r>
              <a:rPr lang="en-US" sz="374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Эффективное управление заказами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5922" y="-3582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70172" y="517029"/>
            <a:ext cx="8330207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Структура системы: Компоненты и логика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0172" y="1474143"/>
            <a:ext cx="2824906" cy="30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Основные компоненты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0172" y="1917055"/>
            <a:ext cx="8240316" cy="3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375"/>
              </a:lnSpc>
              <a:buFont typeface="Arial"/>
              <a:buChar char="•"/>
            </a:pPr>
            <a:r>
              <a:rPr lang="en-US" sz="15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Данные:</a:t>
            </a: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regular_menu, adult_menu, drinks, topping, stock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0172" y="2290465"/>
            <a:ext cx="8240316" cy="58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375"/>
              </a:lnSpc>
              <a:buFont typeface="Arial"/>
              <a:buChar char="•"/>
            </a:pPr>
            <a:r>
              <a:rPr lang="ru-RU" sz="1500" b="1" dirty="0" smtClean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проверка</a:t>
            </a:r>
            <a:r>
              <a:rPr lang="en-US" sz="1500" b="1" dirty="0" smtClean="0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  <a:r>
              <a:rPr lang="en-US" sz="1500" dirty="0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регулярные</a:t>
            </a:r>
            <a:r>
              <a:rPr lang="en-US" sz="15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выражения</a:t>
            </a:r>
            <a:r>
              <a:rPr lang="en-US" sz="15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-US" sz="15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phone_pattern</a:t>
            </a:r>
            <a:r>
              <a:rPr lang="en-US" sz="15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15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email_pattern</a:t>
            </a:r>
            <a:r>
              <a:rPr lang="en-US" sz="15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), </a:t>
            </a:r>
            <a:r>
              <a:rPr lang="en-US" sz="15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проверка</a:t>
            </a:r>
            <a:r>
              <a:rPr lang="en-US" sz="15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ФИО и </a:t>
            </a:r>
            <a:r>
              <a:rPr lang="en-US" sz="15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возраста</a:t>
            </a:r>
            <a:endParaRPr lang="en-US" sz="1500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0172" y="2970311"/>
            <a:ext cx="8240316" cy="3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375"/>
              </a:lnSpc>
              <a:buFont typeface="Arial"/>
              <a:buChar char="•"/>
            </a:pPr>
            <a:r>
              <a:rPr lang="en-US" sz="15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Бизнес-логика:</a:t>
            </a: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chek_ingridients(), цикл оформления заказа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0172" y="3343721"/>
            <a:ext cx="8240316" cy="3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375"/>
              </a:lnSpc>
              <a:buFont typeface="Arial"/>
              <a:buChar char="•"/>
            </a:pPr>
            <a:r>
              <a:rPr lang="en-US" sz="150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Вывод:</a:t>
            </a:r>
            <a:r>
              <a:rPr lang="en-US" sz="15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декоратор @select, функции chek() и result_finish()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301" y="0"/>
            <a:ext cx="927966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863202"/>
            <a:ext cx="13287226" cy="73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Ключевые </a:t>
            </a:r>
            <a:r>
              <a:rPr lang="en-US" sz="443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решения</a:t>
            </a: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: </a:t>
            </a:r>
            <a:r>
              <a:rPr lang="en-US" sz="443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Гибкость</a:t>
            </a: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и </a:t>
            </a:r>
            <a:r>
              <a:rPr lang="en-US" sz="443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безопасность</a:t>
            </a:r>
            <a:endParaRPr lang="en-US" sz="4437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87475" y="2162770"/>
            <a:ext cx="5254973" cy="3713112"/>
            <a:chOff x="0" y="0"/>
            <a:chExt cx="7006630" cy="495081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4938141"/>
            </a:xfrm>
            <a:custGeom>
              <a:avLst/>
              <a:gdLst/>
              <a:ahLst/>
              <a:cxnLst/>
              <a:rect l="l" t="t" r="r" b="b"/>
              <a:pathLst>
                <a:path w="6993890" h="493814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779391"/>
                  </a:lnTo>
                  <a:cubicBezTo>
                    <a:pt x="6993890" y="4867021"/>
                    <a:pt x="6922770" y="4938141"/>
                    <a:pt x="6835013" y="4938141"/>
                  </a:cubicBezTo>
                  <a:lnTo>
                    <a:pt x="158877" y="4938141"/>
                  </a:lnTo>
                  <a:cubicBezTo>
                    <a:pt x="71120" y="4938141"/>
                    <a:pt x="0" y="4867021"/>
                    <a:pt x="0" y="4779391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06590" cy="4950841"/>
            </a:xfrm>
            <a:custGeom>
              <a:avLst/>
              <a:gdLst/>
              <a:ahLst/>
              <a:cxnLst/>
              <a:rect l="l" t="t" r="r" b="b"/>
              <a:pathLst>
                <a:path w="7006590" h="495084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785741"/>
                  </a:lnTo>
                  <a:lnTo>
                    <a:pt x="7000240" y="4785741"/>
                  </a:lnTo>
                  <a:lnTo>
                    <a:pt x="7006590" y="4785741"/>
                  </a:lnTo>
                  <a:cubicBezTo>
                    <a:pt x="7006590" y="4876927"/>
                    <a:pt x="6932549" y="4950841"/>
                    <a:pt x="6841363" y="4950841"/>
                  </a:cubicBezTo>
                  <a:lnTo>
                    <a:pt x="6841363" y="4944491"/>
                  </a:lnTo>
                  <a:lnTo>
                    <a:pt x="6841363" y="4950841"/>
                  </a:lnTo>
                  <a:lnTo>
                    <a:pt x="165227" y="4950841"/>
                  </a:lnTo>
                  <a:lnTo>
                    <a:pt x="165227" y="4944491"/>
                  </a:lnTo>
                  <a:lnTo>
                    <a:pt x="165227" y="4950841"/>
                  </a:lnTo>
                  <a:cubicBezTo>
                    <a:pt x="73914" y="4950841"/>
                    <a:pt x="0" y="4876927"/>
                    <a:pt x="0" y="478574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785741"/>
                  </a:lnTo>
                  <a:lnTo>
                    <a:pt x="6350" y="4785741"/>
                  </a:lnTo>
                  <a:lnTo>
                    <a:pt x="12700" y="4785741"/>
                  </a:lnTo>
                  <a:cubicBezTo>
                    <a:pt x="12700" y="4869942"/>
                    <a:pt x="81026" y="4938141"/>
                    <a:pt x="165227" y="4938141"/>
                  </a:cubicBezTo>
                  <a:lnTo>
                    <a:pt x="6841363" y="4938141"/>
                  </a:lnTo>
                  <a:cubicBezTo>
                    <a:pt x="6925564" y="4938141"/>
                    <a:pt x="6993890" y="4869942"/>
                    <a:pt x="6993890" y="478574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285280" y="357559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Формат данных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280" y="4121944"/>
            <a:ext cx="46593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Словари Python: простота и скорость разработки.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16440" y="2162770"/>
            <a:ext cx="5254973" cy="3713112"/>
            <a:chOff x="0" y="0"/>
            <a:chExt cx="7006630" cy="4950817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6993890" cy="4938141"/>
            </a:xfrm>
            <a:custGeom>
              <a:avLst/>
              <a:gdLst/>
              <a:ahLst/>
              <a:cxnLst/>
              <a:rect l="l" t="t" r="r" b="b"/>
              <a:pathLst>
                <a:path w="6993890" h="493814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779391"/>
                  </a:lnTo>
                  <a:cubicBezTo>
                    <a:pt x="6993890" y="4867021"/>
                    <a:pt x="6922770" y="4938141"/>
                    <a:pt x="6835013" y="4938141"/>
                  </a:cubicBezTo>
                  <a:lnTo>
                    <a:pt x="158877" y="4938141"/>
                  </a:lnTo>
                  <a:cubicBezTo>
                    <a:pt x="71120" y="4938141"/>
                    <a:pt x="0" y="4867021"/>
                    <a:pt x="0" y="4779391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006590" cy="4950841"/>
            </a:xfrm>
            <a:custGeom>
              <a:avLst/>
              <a:gdLst/>
              <a:ahLst/>
              <a:cxnLst/>
              <a:rect l="l" t="t" r="r" b="b"/>
              <a:pathLst>
                <a:path w="7006590" h="495084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785741"/>
                  </a:lnTo>
                  <a:lnTo>
                    <a:pt x="7000240" y="4785741"/>
                  </a:lnTo>
                  <a:lnTo>
                    <a:pt x="7006590" y="4785741"/>
                  </a:lnTo>
                  <a:cubicBezTo>
                    <a:pt x="7006590" y="4876927"/>
                    <a:pt x="6932549" y="4950841"/>
                    <a:pt x="6841363" y="4950841"/>
                  </a:cubicBezTo>
                  <a:lnTo>
                    <a:pt x="6841363" y="4944491"/>
                  </a:lnTo>
                  <a:lnTo>
                    <a:pt x="6841363" y="4950841"/>
                  </a:lnTo>
                  <a:lnTo>
                    <a:pt x="165227" y="4950841"/>
                  </a:lnTo>
                  <a:lnTo>
                    <a:pt x="165227" y="4944491"/>
                  </a:lnTo>
                  <a:lnTo>
                    <a:pt x="165227" y="4950841"/>
                  </a:lnTo>
                  <a:cubicBezTo>
                    <a:pt x="73914" y="4950841"/>
                    <a:pt x="0" y="4876927"/>
                    <a:pt x="0" y="478574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785741"/>
                  </a:lnTo>
                  <a:lnTo>
                    <a:pt x="6350" y="4785741"/>
                  </a:lnTo>
                  <a:lnTo>
                    <a:pt x="12700" y="4785741"/>
                  </a:lnTo>
                  <a:cubicBezTo>
                    <a:pt x="12700" y="4869942"/>
                    <a:pt x="81026" y="4938141"/>
                    <a:pt x="165227" y="4938141"/>
                  </a:cubicBezTo>
                  <a:lnTo>
                    <a:pt x="6841363" y="4938141"/>
                  </a:lnTo>
                  <a:cubicBezTo>
                    <a:pt x="6925564" y="4938141"/>
                    <a:pt x="6993890" y="4869942"/>
                    <a:pt x="6993890" y="478574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6814245" y="357559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Учёт продуктов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14245" y="4121944"/>
            <a:ext cx="4659362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Словарь stock с динамическим уменьшением количества при каждом заказе.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045404" y="2162770"/>
            <a:ext cx="5254973" cy="3713112"/>
            <a:chOff x="0" y="0"/>
            <a:chExt cx="7006630" cy="4950817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6993890" cy="4938141"/>
            </a:xfrm>
            <a:custGeom>
              <a:avLst/>
              <a:gdLst/>
              <a:ahLst/>
              <a:cxnLst/>
              <a:rect l="l" t="t" r="r" b="b"/>
              <a:pathLst>
                <a:path w="6993890" h="4938141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779391"/>
                  </a:lnTo>
                  <a:cubicBezTo>
                    <a:pt x="6993890" y="4867021"/>
                    <a:pt x="6922770" y="4938141"/>
                    <a:pt x="6835013" y="4938141"/>
                  </a:cubicBezTo>
                  <a:lnTo>
                    <a:pt x="158877" y="4938141"/>
                  </a:lnTo>
                  <a:cubicBezTo>
                    <a:pt x="71120" y="4938141"/>
                    <a:pt x="0" y="4867021"/>
                    <a:pt x="0" y="4779391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7006590" cy="4950841"/>
            </a:xfrm>
            <a:custGeom>
              <a:avLst/>
              <a:gdLst/>
              <a:ahLst/>
              <a:cxnLst/>
              <a:rect l="l" t="t" r="r" b="b"/>
              <a:pathLst>
                <a:path w="7006590" h="4950841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785741"/>
                  </a:lnTo>
                  <a:lnTo>
                    <a:pt x="7000240" y="4785741"/>
                  </a:lnTo>
                  <a:lnTo>
                    <a:pt x="7006590" y="4785741"/>
                  </a:lnTo>
                  <a:cubicBezTo>
                    <a:pt x="7006590" y="4876927"/>
                    <a:pt x="6932549" y="4950841"/>
                    <a:pt x="6841363" y="4950841"/>
                  </a:cubicBezTo>
                  <a:lnTo>
                    <a:pt x="6841363" y="4944491"/>
                  </a:lnTo>
                  <a:lnTo>
                    <a:pt x="6841363" y="4950841"/>
                  </a:lnTo>
                  <a:lnTo>
                    <a:pt x="165227" y="4950841"/>
                  </a:lnTo>
                  <a:lnTo>
                    <a:pt x="165227" y="4944491"/>
                  </a:lnTo>
                  <a:lnTo>
                    <a:pt x="165227" y="4950841"/>
                  </a:lnTo>
                  <a:cubicBezTo>
                    <a:pt x="73914" y="4950841"/>
                    <a:pt x="0" y="4876927"/>
                    <a:pt x="0" y="478574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785741"/>
                  </a:lnTo>
                  <a:lnTo>
                    <a:pt x="6350" y="4785741"/>
                  </a:lnTo>
                  <a:lnTo>
                    <a:pt x="12700" y="4785741"/>
                  </a:lnTo>
                  <a:cubicBezTo>
                    <a:pt x="12700" y="4869942"/>
                    <a:pt x="81026" y="4938141"/>
                    <a:pt x="165227" y="4938141"/>
                  </a:cubicBezTo>
                  <a:lnTo>
                    <a:pt x="6841363" y="4938141"/>
                  </a:lnTo>
                  <a:cubicBezTo>
                    <a:pt x="6925564" y="4938141"/>
                    <a:pt x="6993890" y="4869942"/>
                    <a:pt x="6993890" y="4785741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12343210" y="3575596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Кастомная пицца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43210" y="4121944"/>
            <a:ext cx="465936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Динамический расчёт цены на основе выбранных топпингов.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87475" y="6149876"/>
            <a:ext cx="8019455" cy="3249960"/>
            <a:chOff x="0" y="0"/>
            <a:chExt cx="10692607" cy="4333280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10679811" cy="4320540"/>
            </a:xfrm>
            <a:custGeom>
              <a:avLst/>
              <a:gdLst/>
              <a:ahLst/>
              <a:cxnLst/>
              <a:rect l="l" t="t" r="r" b="b"/>
              <a:pathLst>
                <a:path w="10679811" h="4320540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10520807" y="0"/>
                  </a:lnTo>
                  <a:cubicBezTo>
                    <a:pt x="10608690" y="0"/>
                    <a:pt x="10679811" y="71120"/>
                    <a:pt x="10679811" y="158750"/>
                  </a:cubicBezTo>
                  <a:lnTo>
                    <a:pt x="10679811" y="4161790"/>
                  </a:lnTo>
                  <a:cubicBezTo>
                    <a:pt x="10679811" y="4249420"/>
                    <a:pt x="10608563" y="4320540"/>
                    <a:pt x="10520807" y="4320540"/>
                  </a:cubicBezTo>
                  <a:lnTo>
                    <a:pt x="159004" y="4320540"/>
                  </a:lnTo>
                  <a:cubicBezTo>
                    <a:pt x="71247" y="4320540"/>
                    <a:pt x="0" y="4249547"/>
                    <a:pt x="0" y="416179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0692511" cy="4333240"/>
            </a:xfrm>
            <a:custGeom>
              <a:avLst/>
              <a:gdLst/>
              <a:ahLst/>
              <a:cxnLst/>
              <a:rect l="l" t="t" r="r" b="b"/>
              <a:pathLst>
                <a:path w="10692511" h="433324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470" y="0"/>
                    <a:pt x="10692511" y="73914"/>
                    <a:pt x="10692511" y="165100"/>
                  </a:cubicBezTo>
                  <a:lnTo>
                    <a:pt x="10686161" y="165100"/>
                  </a:lnTo>
                  <a:lnTo>
                    <a:pt x="10692511" y="165100"/>
                  </a:lnTo>
                  <a:lnTo>
                    <a:pt x="10692511" y="4168140"/>
                  </a:lnTo>
                  <a:lnTo>
                    <a:pt x="10686161" y="4168140"/>
                  </a:lnTo>
                  <a:lnTo>
                    <a:pt x="10692511" y="4168140"/>
                  </a:lnTo>
                  <a:cubicBezTo>
                    <a:pt x="10692511" y="4259326"/>
                    <a:pt x="10618470" y="4333240"/>
                    <a:pt x="10527157" y="4333240"/>
                  </a:cubicBezTo>
                  <a:lnTo>
                    <a:pt x="10527157" y="4326890"/>
                  </a:lnTo>
                  <a:lnTo>
                    <a:pt x="10527157" y="4333240"/>
                  </a:lnTo>
                  <a:lnTo>
                    <a:pt x="165354" y="4333240"/>
                  </a:lnTo>
                  <a:lnTo>
                    <a:pt x="165354" y="4326890"/>
                  </a:lnTo>
                  <a:lnTo>
                    <a:pt x="165354" y="4333240"/>
                  </a:lnTo>
                  <a:cubicBezTo>
                    <a:pt x="74041" y="4333240"/>
                    <a:pt x="0" y="4259326"/>
                    <a:pt x="0" y="416814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168140"/>
                  </a:lnTo>
                  <a:lnTo>
                    <a:pt x="6350" y="4168140"/>
                  </a:lnTo>
                  <a:lnTo>
                    <a:pt x="12700" y="4168140"/>
                  </a:lnTo>
                  <a:cubicBezTo>
                    <a:pt x="12700" y="4252341"/>
                    <a:pt x="81026" y="4320540"/>
                    <a:pt x="165354" y="4320540"/>
                  </a:cubicBezTo>
                  <a:lnTo>
                    <a:pt x="10527157" y="4320540"/>
                  </a:lnTo>
                  <a:cubicBezTo>
                    <a:pt x="10611485" y="4320540"/>
                    <a:pt x="10679811" y="4252341"/>
                    <a:pt x="10679811" y="4168140"/>
                  </a:cubicBezTo>
                  <a:lnTo>
                    <a:pt x="10679811" y="165100"/>
                  </a:lnTo>
                  <a:cubicBezTo>
                    <a:pt x="10679811" y="80899"/>
                    <a:pt x="10611485" y="12700"/>
                    <a:pt x="10527157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7" name="TextBox 37"/>
          <p:cNvSpPr txBox="1"/>
          <p:nvPr/>
        </p:nvSpPr>
        <p:spPr>
          <a:xfrm>
            <a:off x="1285280" y="7562701"/>
            <a:ext cx="3544044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Безопасность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85280" y="8109049"/>
            <a:ext cx="742384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Валидация ввода, контроль наличия ингредиентов, обработка исключений.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9280922" y="6149876"/>
            <a:ext cx="8019455" cy="3249960"/>
            <a:chOff x="0" y="0"/>
            <a:chExt cx="10692607" cy="4333280"/>
          </a:xfrm>
        </p:grpSpPr>
        <p:sp>
          <p:nvSpPr>
            <p:cNvPr id="40" name="Freeform 40"/>
            <p:cNvSpPr/>
            <p:nvPr/>
          </p:nvSpPr>
          <p:spPr>
            <a:xfrm>
              <a:off x="6350" y="6350"/>
              <a:ext cx="10679811" cy="4320540"/>
            </a:xfrm>
            <a:custGeom>
              <a:avLst/>
              <a:gdLst/>
              <a:ahLst/>
              <a:cxnLst/>
              <a:rect l="l" t="t" r="r" b="b"/>
              <a:pathLst>
                <a:path w="10679811" h="4320540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10520807" y="0"/>
                  </a:lnTo>
                  <a:cubicBezTo>
                    <a:pt x="10608690" y="0"/>
                    <a:pt x="10679811" y="71120"/>
                    <a:pt x="10679811" y="158750"/>
                  </a:cubicBezTo>
                  <a:lnTo>
                    <a:pt x="10679811" y="4161790"/>
                  </a:lnTo>
                  <a:cubicBezTo>
                    <a:pt x="10679811" y="4249420"/>
                    <a:pt x="10608563" y="4320540"/>
                    <a:pt x="10520807" y="4320540"/>
                  </a:cubicBezTo>
                  <a:lnTo>
                    <a:pt x="159004" y="4320540"/>
                  </a:lnTo>
                  <a:cubicBezTo>
                    <a:pt x="71247" y="4320540"/>
                    <a:pt x="0" y="4249547"/>
                    <a:pt x="0" y="416179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0692511" cy="4333240"/>
            </a:xfrm>
            <a:custGeom>
              <a:avLst/>
              <a:gdLst/>
              <a:ahLst/>
              <a:cxnLst/>
              <a:rect l="l" t="t" r="r" b="b"/>
              <a:pathLst>
                <a:path w="10692511" h="4333240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470" y="0"/>
                    <a:pt x="10692511" y="73914"/>
                    <a:pt x="10692511" y="165100"/>
                  </a:cubicBezTo>
                  <a:lnTo>
                    <a:pt x="10686161" y="165100"/>
                  </a:lnTo>
                  <a:lnTo>
                    <a:pt x="10692511" y="165100"/>
                  </a:lnTo>
                  <a:lnTo>
                    <a:pt x="10692511" y="4168140"/>
                  </a:lnTo>
                  <a:lnTo>
                    <a:pt x="10686161" y="4168140"/>
                  </a:lnTo>
                  <a:lnTo>
                    <a:pt x="10692511" y="4168140"/>
                  </a:lnTo>
                  <a:cubicBezTo>
                    <a:pt x="10692511" y="4259326"/>
                    <a:pt x="10618470" y="4333240"/>
                    <a:pt x="10527157" y="4333240"/>
                  </a:cubicBezTo>
                  <a:lnTo>
                    <a:pt x="10527157" y="4326890"/>
                  </a:lnTo>
                  <a:lnTo>
                    <a:pt x="10527157" y="4333240"/>
                  </a:lnTo>
                  <a:lnTo>
                    <a:pt x="165354" y="4333240"/>
                  </a:lnTo>
                  <a:lnTo>
                    <a:pt x="165354" y="4326890"/>
                  </a:lnTo>
                  <a:lnTo>
                    <a:pt x="165354" y="4333240"/>
                  </a:lnTo>
                  <a:cubicBezTo>
                    <a:pt x="74041" y="4333240"/>
                    <a:pt x="0" y="4259326"/>
                    <a:pt x="0" y="4168140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168140"/>
                  </a:lnTo>
                  <a:lnTo>
                    <a:pt x="6350" y="4168140"/>
                  </a:lnTo>
                  <a:lnTo>
                    <a:pt x="12700" y="4168140"/>
                  </a:lnTo>
                  <a:cubicBezTo>
                    <a:pt x="12700" y="4252341"/>
                    <a:pt x="81026" y="4320540"/>
                    <a:pt x="165354" y="4320540"/>
                  </a:cubicBezTo>
                  <a:lnTo>
                    <a:pt x="10527157" y="4320540"/>
                  </a:lnTo>
                  <a:cubicBezTo>
                    <a:pt x="10611485" y="4320540"/>
                    <a:pt x="10679811" y="4252341"/>
                    <a:pt x="10679811" y="4168140"/>
                  </a:cubicBezTo>
                  <a:lnTo>
                    <a:pt x="10679811" y="165100"/>
                  </a:lnTo>
                  <a:cubicBezTo>
                    <a:pt x="10679811" y="80899"/>
                    <a:pt x="10611485" y="12700"/>
                    <a:pt x="10527157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5" name="TextBox 45"/>
          <p:cNvSpPr txBox="1"/>
          <p:nvPr/>
        </p:nvSpPr>
        <p:spPr>
          <a:xfrm>
            <a:off x="9578728" y="7562701"/>
            <a:ext cx="4362450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Пользовательский опыт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578728" y="8109049"/>
            <a:ext cx="742384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Пошаговое меню с понятными подсказками для удобства пользователя.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-14288" y="-32296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TextBox 8"/>
          <p:cNvSpPr txBox="1"/>
          <p:nvPr/>
        </p:nvSpPr>
        <p:spPr>
          <a:xfrm>
            <a:off x="992238" y="1078706"/>
            <a:ext cx="9314706" cy="737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Демонстрация работы системы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2505670"/>
            <a:ext cx="4376886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Этапы оформления заказа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3608337"/>
            <a:ext cx="4376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Ввод данных клиента (ФИО, возраст, телефон, email).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4614714"/>
            <a:ext cx="4376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Выбор меню (взрослое/детское).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5621090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Оформление заказа: готовая пицца, кастомная пицца, напитки.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7081094"/>
            <a:ext cx="4376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Печать чека с итоговой суммой.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8087469"/>
            <a:ext cx="4376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AutoNum type="arabicPeriod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Выбор способа получения заказа («с собой»/«здесь»).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70401" y="6666607"/>
            <a:ext cx="4376886" cy="41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Ссылка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на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GitHub: </a:t>
            </a:r>
            <a:r>
              <a:rPr lang="en-US" sz="2187" dirty="0" smtClean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[]</a:t>
            </a:r>
            <a:endParaRPr lang="en-US" sz="2187" dirty="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14300"/>
            <a:ext cx="8062912" cy="10140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384351"/>
            <a:chOff x="0" y="0"/>
            <a:chExt cx="24384000" cy="4512468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512437"/>
            </a:xfrm>
            <a:custGeom>
              <a:avLst/>
              <a:gdLst/>
              <a:ahLst/>
              <a:cxnLst/>
              <a:rect l="l" t="t" r="r" b="b"/>
              <a:pathLst>
                <a:path w="24384000" h="4512437">
                  <a:moveTo>
                    <a:pt x="0" y="0"/>
                  </a:moveTo>
                  <a:lnTo>
                    <a:pt x="24384000" y="0"/>
                  </a:lnTo>
                  <a:lnTo>
                    <a:pt x="24384000" y="4512437"/>
                  </a:lnTo>
                  <a:lnTo>
                    <a:pt x="0" y="4512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4" r="-4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47589" y="4450705"/>
            <a:ext cx="15857785" cy="69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Минималистичный дизайн: Ясность и функциональность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7589" y="5476280"/>
            <a:ext cx="16392822" cy="5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Дизайн системы ориентирован на максимальную ясность и удобство использования в консольном режиме.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62894" y="6431756"/>
            <a:ext cx="3384351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Декораторы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62894" y="6959947"/>
            <a:ext cx="4223296" cy="180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@select добавляет разделители ==== для структурирования вывода и улучшения читаемости.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39930" y="6431756"/>
            <a:ext cx="3384351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Форматирование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39930" y="6959947"/>
            <a:ext cx="4223296" cy="2241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Чёткие отступы и заголовки для разделов меню и чека. Понятные сообщения об ошибках, например, "Введите нормальное ФИО".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16966" y="6431756"/>
            <a:ext cx="3384351" cy="44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Цветовая схема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16966" y="6959947"/>
            <a:ext cx="4223445" cy="2241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Стандартный консольный вывод без дополнительных цветовых решений, что обеспечивает максимальную совместимость и простоту.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1040160"/>
            <a:ext cx="9445526" cy="144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Безопасность и ограничения текущей версии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3175844"/>
            <a:ext cx="364286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Меры безопасности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7" y="3835599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Тщательная валидация всех входных данных пользователя.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50237" y="5295602"/>
            <a:ext cx="437688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Контроль запасов: заказ невозможен при отсутствии необходимых ингредиентов.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50237" y="7209234"/>
            <a:ext cx="4376886" cy="1909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Обработка исключений, например, ValueError при некорректном вводе возраста.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28401" y="3175844"/>
            <a:ext cx="399469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Текущие ограничения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28401" y="3835599"/>
            <a:ext cx="4376886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Отсутствие полноценной базы данных (данные хранятся в оперативной памяти).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28401" y="5749230"/>
            <a:ext cx="437688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Нет системы аутентификации для администратора.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8401" y="7209234"/>
            <a:ext cx="4376886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Консольный интерфейс: нет графической (веб-) версии.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7" y="951160"/>
            <a:ext cx="9445526" cy="144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Итоги</a:t>
            </a: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и </a:t>
            </a:r>
            <a:r>
              <a:rPr lang="en-US" sz="443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дальнейшие</a:t>
            </a: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437" b="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перспективы</a:t>
            </a:r>
            <a:r>
              <a:rPr lang="en-US" sz="4437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проекта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51342" y="3086844"/>
            <a:ext cx="4569767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Достигнутые результаты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1342" y="3633192"/>
            <a:ext cx="77444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Эффективная автоматизация приёма заказов.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51342" y="4185940"/>
            <a:ext cx="77444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Точный учёт ингредиентов на складе.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51342" y="4738687"/>
            <a:ext cx="77444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Надёжная валидация вводимых данных.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51342" y="5826026"/>
            <a:ext cx="416927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Перспективы развития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51342" y="6372374"/>
            <a:ext cx="77444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Интеграция с СУБД (SQLite/PostgreSQL).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51342" y="6925121"/>
            <a:ext cx="77444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Разработка </a:t>
            </a:r>
            <a:r>
              <a:rPr lang="en-US" sz="2187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веб-интерфейса</a:t>
            </a:r>
            <a:r>
              <a:rPr lang="en-US" sz="2187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(Flask/Django).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51342" y="7477869"/>
            <a:ext cx="7744420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Создание административной панели для управления меню и запасами.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51342" y="8484245"/>
            <a:ext cx="7744420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Внедрение системы лояльности (бонусы, скидки).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41</TotalTime>
  <Words>502</Words>
  <Application>Microsoft Office PowerPoint</Application>
  <PresentationFormat>Произвольный</PresentationFormat>
  <Paragraphs>75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Inter Bold</vt:lpstr>
      <vt:lpstr>Trebuchet MS</vt:lpstr>
      <vt:lpstr>Inter</vt:lpstr>
      <vt:lpstr>Calisto MT</vt:lpstr>
      <vt:lpstr>Arial</vt:lpstr>
      <vt:lpstr>Wingdings 2</vt:lpstr>
      <vt:lpstr>Сланец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Артем</cp:lastModifiedBy>
  <cp:revision>5</cp:revision>
  <dcterms:created xsi:type="dcterms:W3CDTF">2006-08-16T00:00:00Z</dcterms:created>
  <dcterms:modified xsi:type="dcterms:W3CDTF">2025-11-29T03:06:44Z</dcterms:modified>
  <dc:identifier>DAG6AWp9AA8</dc:identifier>
</cp:coreProperties>
</file>